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77" r:id="rId7"/>
    <p:sldId id="276" r:id="rId8"/>
    <p:sldId id="278" r:id="rId9"/>
    <p:sldId id="257" r:id="rId10"/>
    <p:sldId id="269" r:id="rId11"/>
    <p:sldId id="262" r:id="rId12"/>
    <p:sldId id="258" r:id="rId13"/>
    <p:sldId id="259" r:id="rId14"/>
    <p:sldId id="260" r:id="rId15"/>
    <p:sldId id="261" r:id="rId16"/>
    <p:sldId id="263" r:id="rId17"/>
    <p:sldId id="264" r:id="rId18"/>
    <p:sldId id="265" r:id="rId19"/>
    <p:sldId id="268" r:id="rId20"/>
    <p:sldId id="279" r:id="rId21"/>
    <p:sldId id="267"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0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8BC3E-3E2F-4849-9D1A-F5FD8DF8EE11}"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8BC3E-3E2F-4849-9D1A-F5FD8DF8EE11}"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8BC3E-3E2F-4849-9D1A-F5FD8DF8EE11}"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8BC3E-3E2F-4849-9D1A-F5FD8DF8EE11}"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8BC3E-3E2F-4849-9D1A-F5FD8DF8EE11}"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8BC3E-3E2F-4849-9D1A-F5FD8DF8EE11}"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8BC3E-3E2F-4849-9D1A-F5FD8DF8EE11}" type="datetimeFigureOut">
              <a:rPr lang="en-US" smtClean="0"/>
              <a:pPr/>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8BC3E-3E2F-4849-9D1A-F5FD8DF8EE11}" type="datetimeFigureOut">
              <a:rPr lang="en-US" smtClean="0"/>
              <a:pPr/>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8BC3E-3E2F-4849-9D1A-F5FD8DF8EE11}" type="datetimeFigureOut">
              <a:rPr lang="en-US" smtClean="0"/>
              <a:pPr/>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8BC3E-3E2F-4849-9D1A-F5FD8DF8EE11}"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8BC3E-3E2F-4849-9D1A-F5FD8DF8EE11}"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0F69-8ED7-4DFC-8E39-2D856589B2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8BC3E-3E2F-4849-9D1A-F5FD8DF8EE11}" type="datetimeFigureOut">
              <a:rPr lang="en-US" smtClean="0"/>
              <a:pPr/>
              <a:t>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30F69-8ED7-4DFC-8E39-2D856589B2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Symbolic Colors in </a:t>
            </a:r>
            <a:r>
              <a:rPr lang="en-US" i="1" dirty="0" smtClean="0"/>
              <a:t>The Great Gatsby</a:t>
            </a:r>
            <a:endParaRPr lang="en-US" i="1" dirty="0"/>
          </a:p>
        </p:txBody>
      </p:sp>
      <p:sp>
        <p:nvSpPr>
          <p:cNvPr id="4" name="TextBox 3"/>
          <p:cNvSpPr txBox="1"/>
          <p:nvPr/>
        </p:nvSpPr>
        <p:spPr>
          <a:xfrm>
            <a:off x="609600" y="4343400"/>
            <a:ext cx="8077200" cy="1200329"/>
          </a:xfrm>
          <a:prstGeom prst="rect">
            <a:avLst/>
          </a:prstGeom>
          <a:noFill/>
        </p:spPr>
        <p:txBody>
          <a:bodyPr wrap="square" rtlCol="0">
            <a:spAutoFit/>
          </a:bodyPr>
          <a:lstStyle/>
          <a:p>
            <a:pPr algn="ctr"/>
            <a:r>
              <a:rPr lang="en-US" sz="3600" dirty="0" smtClean="0"/>
              <a:t>List whatever comes to mind when you see each following colors</a:t>
            </a:r>
            <a:endParaRPr lang="en-US" sz="3600" dirty="0"/>
          </a:p>
        </p:txBody>
      </p:sp>
      <p:pic>
        <p:nvPicPr>
          <p:cNvPr id="22530" name="Picture 2" descr="https://encrypted-tbn1.gstatic.com/images?q=tbn:ANd9GcTCdaJ-sAzHHnJN46M7phMZ_H9m3PFqtbr49_ze2pNWwbyZQKpP"/>
          <p:cNvPicPr>
            <a:picLocks noChangeAspect="1" noChangeArrowheads="1"/>
          </p:cNvPicPr>
          <p:nvPr/>
        </p:nvPicPr>
        <p:blipFill>
          <a:blip r:embed="rId2" cstate="print"/>
          <a:srcRect/>
          <a:stretch>
            <a:fillRect/>
          </a:stretch>
        </p:blipFill>
        <p:spPr bwMode="auto">
          <a:xfrm>
            <a:off x="3810000" y="1447800"/>
            <a:ext cx="1743075" cy="2619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common interpretation of the color yellow?</a:t>
            </a:r>
            <a:endParaRPr lang="en-US" dirty="0"/>
          </a:p>
        </p:txBody>
      </p:sp>
      <p:sp>
        <p:nvSpPr>
          <p:cNvPr id="3" name="Content Placeholder 2"/>
          <p:cNvSpPr>
            <a:spLocks noGrp="1"/>
          </p:cNvSpPr>
          <p:nvPr>
            <p:ph idx="1"/>
          </p:nvPr>
        </p:nvSpPr>
        <p:spPr/>
        <p:txBody>
          <a:bodyPr>
            <a:normAutofit/>
          </a:bodyPr>
          <a:lstStyle/>
          <a:p>
            <a:r>
              <a:rPr lang="en-US" i="1" dirty="0"/>
              <a:t>Cheerful sunny yellow is an attention getter. While it is considered an optimistic color, </a:t>
            </a:r>
            <a:r>
              <a:rPr lang="en-US" b="1" i="1" dirty="0"/>
              <a:t>people lose their tempers more often in yellow rooms, and babies will cry more. </a:t>
            </a:r>
            <a:r>
              <a:rPr lang="en-US" b="1" i="1" dirty="0">
                <a:solidFill>
                  <a:srgbClr val="FF0000"/>
                </a:solidFill>
              </a:rPr>
              <a:t>It is the most difficult color for the eye to take in, so it can be overpowering if overused.</a:t>
            </a:r>
            <a:r>
              <a:rPr lang="en-US" b="1" i="1" dirty="0"/>
              <a:t> </a:t>
            </a:r>
            <a:r>
              <a:rPr lang="en-US" i="1" dirty="0"/>
              <a:t>Yellow enhances concentration, hence its use for legal pads. It also speeds metabolism</a:t>
            </a:r>
            <a:r>
              <a:rPr lang="en-US" i="1" dirty="0" smtClean="0"/>
              <a:t>.</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a:t>
            </a:r>
            <a:endParaRPr lang="en-US" dirty="0"/>
          </a:p>
        </p:txBody>
      </p:sp>
      <p:sp>
        <p:nvSpPr>
          <p:cNvPr id="3" name="Content Placeholder 2"/>
          <p:cNvSpPr>
            <a:spLocks noGrp="1"/>
          </p:cNvSpPr>
          <p:nvPr>
            <p:ph idx="1"/>
          </p:nvPr>
        </p:nvSpPr>
        <p:spPr/>
        <p:txBody>
          <a:bodyPr/>
          <a:lstStyle/>
          <a:p>
            <a:r>
              <a:rPr lang="en-US" dirty="0" smtClean="0"/>
              <a:t>What do you think of when you see yellow?</a:t>
            </a:r>
          </a:p>
          <a:p>
            <a:pPr lvl="1"/>
            <a:r>
              <a:rPr lang="en-US" dirty="0" smtClean="0"/>
              <a:t>The sun</a:t>
            </a:r>
          </a:p>
          <a:p>
            <a:pPr lvl="1"/>
            <a:r>
              <a:rPr lang="en-US" dirty="0" smtClean="0"/>
              <a:t>Fake gold</a:t>
            </a:r>
          </a:p>
          <a:p>
            <a:pPr lvl="1"/>
            <a:r>
              <a:rPr lang="en-US" dirty="0" smtClean="0"/>
              <a:t>Morning</a:t>
            </a:r>
          </a:p>
          <a:p>
            <a:pPr lvl="1"/>
            <a:r>
              <a:rPr lang="en-US" dirty="0" smtClean="0"/>
              <a:t>Happy</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40363"/>
          </a:xfrm>
        </p:spPr>
        <p:txBody>
          <a:bodyPr>
            <a:normAutofit/>
          </a:bodyPr>
          <a:lstStyle/>
          <a:p>
            <a:pPr marL="342900" lvl="1" indent="-342900">
              <a:buFont typeface="Arial" pitchFamily="34" charset="0"/>
              <a:buChar char="•"/>
            </a:pPr>
            <a:r>
              <a:rPr lang="en-US" dirty="0" smtClean="0"/>
              <a:t>“He had changed since his New Haven years. Now he was a sturdy, </a:t>
            </a:r>
            <a:r>
              <a:rPr lang="en-US" b="1" dirty="0" smtClean="0"/>
              <a:t>straw</a:t>
            </a:r>
            <a:r>
              <a:rPr lang="en-US" dirty="0" smtClean="0"/>
              <a:t> haired man of thirty with a rather hard mouth and a supercilious manner” (9).</a:t>
            </a:r>
          </a:p>
          <a:p>
            <a:pPr lvl="1"/>
            <a:r>
              <a:rPr lang="en-US" dirty="0" smtClean="0"/>
              <a:t>Here, Tom’s hair has undergone change—it is now a straw color.</a:t>
            </a:r>
          </a:p>
          <a:p>
            <a:pPr lvl="1"/>
            <a:endParaRPr lang="en-US" dirty="0"/>
          </a:p>
          <a:p>
            <a:r>
              <a:rPr lang="en-US" dirty="0" smtClean="0"/>
              <a:t>What do we know about Tom?</a:t>
            </a:r>
          </a:p>
          <a:p>
            <a:pPr lvl="1"/>
            <a:r>
              <a:rPr lang="en-US" dirty="0" smtClean="0"/>
              <a:t>Tom is selfish, dishonest, corrupt, and conceited</a:t>
            </a:r>
          </a:p>
          <a:p>
            <a:pPr lvl="2"/>
            <a:r>
              <a:rPr lang="en-US" dirty="0" smtClean="0"/>
              <a:t>He cheats on his wife.</a:t>
            </a:r>
          </a:p>
          <a:p>
            <a:pPr lvl="2"/>
            <a:r>
              <a:rPr lang="en-US" dirty="0" smtClean="0"/>
              <a:t>He only cares about himself.</a:t>
            </a:r>
          </a:p>
          <a:p>
            <a:pPr lvl="2"/>
            <a:r>
              <a:rPr lang="en-US" dirty="0" smtClean="0"/>
              <a:t>He acts as an “alpha-male.”</a:t>
            </a:r>
          </a:p>
          <a:p>
            <a:pPr lvl="1">
              <a:buNone/>
            </a:pPr>
            <a:endParaRPr lang="en-US" dirty="0"/>
          </a:p>
          <a:p>
            <a:pPr lvl="1">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 “The lamp-light, bright on his boots and dull on the autumn-leaf </a:t>
            </a:r>
            <a:r>
              <a:rPr lang="en-US" b="1" dirty="0"/>
              <a:t>yellow</a:t>
            </a:r>
            <a:r>
              <a:rPr lang="en-US" dirty="0"/>
              <a:t> of her hair, glinted along the paper as she turned a page with a flutter of slender muscles in her arms” </a:t>
            </a:r>
            <a:r>
              <a:rPr lang="en-US" dirty="0" smtClean="0"/>
              <a:t>(21).</a:t>
            </a:r>
          </a:p>
          <a:p>
            <a:pPr lvl="1"/>
            <a:r>
              <a:rPr lang="en-US" dirty="0" smtClean="0"/>
              <a:t>Here, Jordan’s hair is described </a:t>
            </a:r>
            <a:r>
              <a:rPr lang="en-US" dirty="0" smtClean="0"/>
              <a:t>as</a:t>
            </a:r>
            <a:r>
              <a:rPr lang="en-US" dirty="0" smtClean="0"/>
              <a:t> </a:t>
            </a:r>
            <a:r>
              <a:rPr lang="en-US" dirty="0" smtClean="0"/>
              <a:t>autumn-leaf yellow.</a:t>
            </a:r>
          </a:p>
          <a:p>
            <a:r>
              <a:rPr lang="en-US" dirty="0" smtClean="0"/>
              <a:t>What do we know about Jordan?</a:t>
            </a:r>
          </a:p>
          <a:p>
            <a:pPr lvl="1"/>
            <a:r>
              <a:rPr lang="en-US" dirty="0" smtClean="0"/>
              <a:t>Jordan is manipulative, dishonest, and peculiar</a:t>
            </a:r>
          </a:p>
          <a:p>
            <a:pPr lvl="2"/>
            <a:r>
              <a:rPr lang="en-US" dirty="0" smtClean="0"/>
              <a:t>She moved her ball in the semi-final round.</a:t>
            </a:r>
          </a:p>
          <a:p>
            <a:pPr lvl="2"/>
            <a:r>
              <a:rPr lang="en-US" dirty="0" smtClean="0"/>
              <a:t>She lies about closing the roof on the convertible.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a:t>“She held my hand impersonally, as a promise that she’d take care of me in a minute, and gave ear to two girls in twin </a:t>
            </a:r>
            <a:r>
              <a:rPr lang="en-US" b="1" dirty="0"/>
              <a:t>yellow</a:t>
            </a:r>
            <a:r>
              <a:rPr lang="en-US" dirty="0"/>
              <a:t> dresses who stopped at the foot of the steps” (47</a:t>
            </a:r>
            <a:r>
              <a:rPr lang="en-US" dirty="0" smtClean="0"/>
              <a:t>).</a:t>
            </a:r>
          </a:p>
          <a:p>
            <a:pPr lvl="1"/>
            <a:r>
              <a:rPr lang="en-US" dirty="0" smtClean="0"/>
              <a:t>Here, Jordan speaks into the ear of one of the girls in the yellow dress’.</a:t>
            </a:r>
            <a:endParaRPr lang="en-US" dirty="0"/>
          </a:p>
          <a:p>
            <a:r>
              <a:rPr lang="en-US" dirty="0" smtClean="0"/>
              <a:t>How does yellow contribute to Jordan’s character further?</a:t>
            </a:r>
          </a:p>
          <a:p>
            <a:pPr lvl="1"/>
            <a:r>
              <a:rPr lang="en-US" dirty="0" smtClean="0"/>
              <a:t>We know she knows the girl—for she speaks personally to her—yet we don’t know what she says nor do we know much about this girl.</a:t>
            </a:r>
          </a:p>
          <a:p>
            <a:pPr lvl="1"/>
            <a:r>
              <a:rPr lang="en-US" dirty="0" smtClean="0"/>
              <a:t>We are inclined to question the history between Jordan and this girl—they are compared through “yellow.”</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dirty="0"/>
              <a:t>“His Rolls-Royce became an omnibus, bearing parties to and from the city, between nine in the morning and long past midnight, while his station wagon scampered like a brisk </a:t>
            </a:r>
            <a:r>
              <a:rPr lang="en-US" b="1" dirty="0"/>
              <a:t>yellow</a:t>
            </a:r>
            <a:r>
              <a:rPr lang="en-US" dirty="0"/>
              <a:t> bug . . .” (43</a:t>
            </a:r>
            <a:r>
              <a:rPr lang="en-US" dirty="0" smtClean="0"/>
              <a:t>).</a:t>
            </a:r>
          </a:p>
          <a:p>
            <a:pPr lvl="1"/>
            <a:r>
              <a:rPr lang="en-US" dirty="0" smtClean="0"/>
              <a:t>Here is the first time we see Gatsby associated with the color yellow.</a:t>
            </a:r>
            <a:endParaRPr lang="en-US" dirty="0"/>
          </a:p>
          <a:p>
            <a:r>
              <a:rPr lang="en-US" dirty="0" smtClean="0"/>
              <a:t>What do we know about Gatsby?</a:t>
            </a:r>
          </a:p>
          <a:p>
            <a:pPr lvl="1"/>
            <a:r>
              <a:rPr lang="en-US" dirty="0" smtClean="0"/>
              <a:t>Gatsby is generous and nice, yet he is also secretive and corrupt.</a:t>
            </a:r>
          </a:p>
          <a:p>
            <a:pPr lvl="2"/>
            <a:r>
              <a:rPr lang="en-US" dirty="0" smtClean="0"/>
              <a:t>No one really knows what he does.</a:t>
            </a:r>
          </a:p>
          <a:p>
            <a:pPr lvl="2"/>
            <a:r>
              <a:rPr lang="en-US" dirty="0" smtClean="0"/>
              <a:t>He lies about his past—wealth and education (for example).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“Yet high over the city our line of </a:t>
            </a:r>
            <a:r>
              <a:rPr lang="en-US" b="1" dirty="0"/>
              <a:t>yellow</a:t>
            </a:r>
            <a:r>
              <a:rPr lang="en-US" dirty="0"/>
              <a:t> windows must have contributed their share of human secrecy to the casual watcher in the darkening streets” (39</a:t>
            </a:r>
            <a:r>
              <a:rPr lang="en-US" dirty="0" smtClean="0"/>
              <a:t>).</a:t>
            </a:r>
          </a:p>
          <a:p>
            <a:pPr lvl="1"/>
            <a:r>
              <a:rPr lang="en-US" dirty="0" smtClean="0"/>
              <a:t>Here, Nick implies that the yellow windows veil the secrecy within the buildings. Yellow symbolically classifies everyone in the building, including Nick. </a:t>
            </a:r>
          </a:p>
          <a:p>
            <a:pPr lvl="2"/>
            <a:r>
              <a:rPr lang="en-US" dirty="0" smtClean="0"/>
              <a:t>Tom and Myrtle are both cheating.</a:t>
            </a:r>
          </a:p>
          <a:p>
            <a:pPr lvl="2"/>
            <a:r>
              <a:rPr lang="en-US" dirty="0" smtClean="0"/>
              <a:t>Mr. McKee is controlling over his wife.</a:t>
            </a:r>
          </a:p>
          <a:p>
            <a:pPr lvl="2"/>
            <a:r>
              <a:rPr lang="en-US" dirty="0" smtClean="0"/>
              <a:t>Nick is a hypocrite and liar.</a:t>
            </a:r>
          </a:p>
          <a:p>
            <a:pPr lvl="3"/>
            <a:r>
              <a:rPr lang="en-US" dirty="0" smtClean="0"/>
              <a:t>He is not engaged.</a:t>
            </a:r>
          </a:p>
          <a:p>
            <a:pPr lvl="2"/>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Based on what we know about the characters and what we have learned about the color </a:t>
            </a:r>
            <a:r>
              <a:rPr lang="en-US" b="1" dirty="0" smtClean="0"/>
              <a:t>yellow</a:t>
            </a:r>
            <a:r>
              <a:rPr lang="en-US" dirty="0" smtClean="0"/>
              <a:t> in </a:t>
            </a:r>
            <a:r>
              <a:rPr lang="en-US" i="1" dirty="0" smtClean="0"/>
              <a:t>The Great Gatsby</a:t>
            </a:r>
            <a:r>
              <a:rPr lang="en-US" dirty="0" smtClean="0"/>
              <a:t>, what can we conclude?</a:t>
            </a:r>
          </a:p>
          <a:p>
            <a:pPr lvl="1"/>
            <a:r>
              <a:rPr lang="en-US" dirty="0" smtClean="0"/>
              <a:t>Yellow symbolizes corruption and things that go bad. Tom, Myrtle, Gatsby, the McKee’s, and Jordan are all dishonest and corrupt.</a:t>
            </a:r>
          </a:p>
          <a:p>
            <a:pPr lvl="2"/>
            <a:r>
              <a:rPr lang="en-US" dirty="0" smtClean="0"/>
              <a:t>Yellow symbolizes all of these characters.</a:t>
            </a:r>
          </a:p>
          <a:p>
            <a:pPr lvl="2"/>
            <a:r>
              <a:rPr lang="en-US" dirty="0" smtClean="0"/>
              <a:t>All of these characters are powerful in their own ways, much like yellow.</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Daisy?</a:t>
            </a:r>
            <a:endParaRPr lang="en-US" dirty="0"/>
          </a:p>
        </p:txBody>
      </p:sp>
      <p:sp>
        <p:nvSpPr>
          <p:cNvPr id="3" name="Content Placeholder 2"/>
          <p:cNvSpPr>
            <a:spLocks noGrp="1"/>
          </p:cNvSpPr>
          <p:nvPr>
            <p:ph idx="1"/>
          </p:nvPr>
        </p:nvSpPr>
        <p:spPr/>
        <p:txBody>
          <a:bodyPr/>
          <a:lstStyle/>
          <a:p>
            <a:r>
              <a:rPr lang="en-US" dirty="0" smtClean="0"/>
              <a:t>In order to see yellow in Daisy, we are obligated to dig a little deeper to find it.</a:t>
            </a:r>
          </a:p>
          <a:p>
            <a:endParaRPr lang="en-US" dirty="0" smtClean="0"/>
          </a:p>
          <a:p>
            <a:r>
              <a:rPr lang="en-US" dirty="0" smtClean="0"/>
              <a:t>“Insisted </a:t>
            </a:r>
            <a:r>
              <a:rPr lang="en-US" dirty="0"/>
              <a:t>Daisy, surprising me by </a:t>
            </a:r>
            <a:r>
              <a:rPr lang="en-US" dirty="0" smtClean="0"/>
              <a:t>opening up </a:t>
            </a:r>
            <a:r>
              <a:rPr lang="en-US" dirty="0"/>
              <a:t>again in a flower-like </a:t>
            </a:r>
            <a:r>
              <a:rPr lang="en-US" dirty="0" smtClean="0"/>
              <a:t>way” (23).</a:t>
            </a:r>
          </a:p>
          <a:p>
            <a:pPr lvl="1"/>
            <a:r>
              <a:rPr lang="en-US" dirty="0" smtClean="0"/>
              <a:t>Here, Daisy is described as opening like a flower</a:t>
            </a:r>
            <a:r>
              <a:rPr lang="en-US" dirty="0" smtClean="0"/>
              <a:t>.</a:t>
            </a:r>
            <a:r>
              <a:rPr lang="en-US" dirty="0" smtClean="0"/>
              <a:t>	a</a:t>
            </a:r>
            <a:r>
              <a:rPr lang="en-US" dirty="0" smtClean="0"/>
              <a:t>lso . . .</a:t>
            </a:r>
            <a:endParaRPr lang="en-US" dirty="0" smtClean="0"/>
          </a:p>
          <a:p>
            <a:pPr lvl="1"/>
            <a:r>
              <a:rPr lang="en-US" dirty="0" smtClean="0"/>
              <a:t>Her name is Daisy!</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now?</a:t>
            </a:r>
            <a:endParaRPr lang="en-US" dirty="0"/>
          </a:p>
        </p:txBody>
      </p:sp>
      <p:sp>
        <p:nvSpPr>
          <p:cNvPr id="3" name="Content Placeholder 2"/>
          <p:cNvSpPr>
            <a:spLocks noGrp="1"/>
          </p:cNvSpPr>
          <p:nvPr>
            <p:ph idx="1"/>
          </p:nvPr>
        </p:nvSpPr>
        <p:spPr/>
        <p:txBody>
          <a:bodyPr>
            <a:normAutofit/>
          </a:bodyPr>
          <a:lstStyle/>
          <a:p>
            <a:r>
              <a:rPr lang="en-US" dirty="0" smtClean="0"/>
              <a:t>Well,</a:t>
            </a:r>
          </a:p>
          <a:p>
            <a:r>
              <a:rPr lang="en-US" dirty="0" smtClean="0"/>
              <a:t>“Our white girlhood was passed together there. Our beautiful white</a:t>
            </a:r>
            <a:r>
              <a:rPr lang="en-US" dirty="0" smtClean="0"/>
              <a:t>——”(</a:t>
            </a:r>
            <a:r>
              <a:rPr lang="en-US" dirty="0" smtClean="0"/>
              <a:t>22).</a:t>
            </a:r>
          </a:p>
          <a:p>
            <a:pPr lvl="1"/>
            <a:r>
              <a:rPr lang="en-US" dirty="0" smtClean="0"/>
              <a:t>Here, Jordan claims that their “white girlhood” has passed</a:t>
            </a:r>
            <a:r>
              <a:rPr lang="en-US" dirty="0" smtClean="0"/>
              <a:t>.</a:t>
            </a:r>
          </a:p>
          <a:p>
            <a:r>
              <a:rPr lang="en-US" dirty="0" smtClean="0"/>
              <a:t>So </a:t>
            </a:r>
            <a:r>
              <a:rPr lang="en-US" dirty="0" smtClean="0"/>
              <a:t>if Daisy </a:t>
            </a:r>
            <a:r>
              <a:rPr lang="en-US" b="1" dirty="0" smtClean="0"/>
              <a:t>was</a:t>
            </a:r>
            <a:r>
              <a:rPr lang="en-US" dirty="0" smtClean="0"/>
              <a:t> a white flower . . .</a:t>
            </a:r>
          </a:p>
          <a:p>
            <a:pPr lvl="1"/>
            <a:r>
              <a:rPr lang="en-US" dirty="0" smtClean="0"/>
              <a:t>She is now—seeing how she </a:t>
            </a:r>
            <a:r>
              <a:rPr lang="en-US" dirty="0" smtClean="0"/>
              <a:t>has grown—yellow </a:t>
            </a:r>
            <a:r>
              <a:rPr lang="en-US" dirty="0" smtClean="0"/>
              <a:t>on the inside, much like white </a:t>
            </a:r>
            <a:r>
              <a:rPr lang="en-US" dirty="0" smtClean="0"/>
              <a:t>daisies are. </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1143000" y="609600"/>
            <a:ext cx="6934200" cy="707886"/>
          </a:xfrm>
          <a:prstGeom prst="rect">
            <a:avLst/>
          </a:prstGeom>
          <a:noFill/>
        </p:spPr>
        <p:txBody>
          <a:bodyPr wrap="square" rtlCol="0">
            <a:spAutoFit/>
          </a:bodyPr>
          <a:lstStyle/>
          <a:p>
            <a:pPr algn="ctr"/>
            <a:r>
              <a:rPr lang="en-US" sz="4000" b="1" dirty="0" smtClean="0"/>
              <a:t>Red</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upload.wikimedia.org/wikipedia/commons/0/03/Unidentified_White_Daisy_Top_View_1849px.jpg"/>
          <p:cNvPicPr>
            <a:picLocks noChangeAspect="1" noChangeArrowheads="1"/>
          </p:cNvPicPr>
          <p:nvPr/>
        </p:nvPicPr>
        <p:blipFill>
          <a:blip r:embed="rId2" cstate="print"/>
          <a:srcRect/>
          <a:stretch>
            <a:fillRect/>
          </a:stretch>
        </p:blipFill>
        <p:spPr bwMode="auto">
          <a:xfrm>
            <a:off x="0" y="-914400"/>
            <a:ext cx="9144000" cy="87534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smtClean="0"/>
              <a:t>Although this is a far stretch it is still applicably valid because Daisy is corrupt. </a:t>
            </a:r>
          </a:p>
          <a:p>
            <a:pPr lvl="1"/>
            <a:r>
              <a:rPr lang="en-US" dirty="0" smtClean="0"/>
              <a:t>She is essentially a gold digger—a digger for the appearance of wealth.</a:t>
            </a:r>
          </a:p>
          <a:p>
            <a:pPr lvl="1"/>
            <a:r>
              <a:rPr lang="en-US" dirty="0" smtClean="0"/>
              <a:t>She didn’t want to marry Tom, but after presented with a $350 thousand necklace, she submits.</a:t>
            </a:r>
          </a:p>
          <a:p>
            <a:pPr lvl="1"/>
            <a:r>
              <a:rPr lang="en-US" dirty="0" smtClean="0"/>
              <a:t>She is fake—like fake gold.</a:t>
            </a:r>
          </a:p>
          <a:p>
            <a:r>
              <a:rPr lang="en-US" dirty="0" smtClean="0"/>
              <a:t>How does white contribute to her concern of appearance? </a:t>
            </a:r>
          </a:p>
          <a:p>
            <a:pPr lvl="1"/>
            <a:r>
              <a:rPr lang="en-US" b="1" i="1" dirty="0"/>
              <a:t>White is popular in decorating and in fashion because it is light, neutral, and goes with everything. However, white shows dirt and is therefore more difficult to keep clean than other colors. </a:t>
            </a:r>
            <a:endParaRPr lang="en-US" b="1" i="1" dirty="0" smtClean="0"/>
          </a:p>
          <a:p>
            <a:pPr lvl="1"/>
            <a:r>
              <a:rPr lang="en-US" dirty="0" smtClean="0"/>
              <a:t>How does white apply to Daisy in other ways?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let’s apply yellow to Nick more accurately</a:t>
            </a:r>
            <a:endParaRPr lang="en-US" dirty="0"/>
          </a:p>
        </p:txBody>
      </p:sp>
      <p:sp>
        <p:nvSpPr>
          <p:cNvPr id="3" name="Content Placeholder 2"/>
          <p:cNvSpPr>
            <a:spLocks noGrp="1"/>
          </p:cNvSpPr>
          <p:nvPr>
            <p:ph idx="1"/>
          </p:nvPr>
        </p:nvSpPr>
        <p:spPr/>
        <p:txBody>
          <a:bodyPr/>
          <a:lstStyle/>
          <a:p>
            <a:r>
              <a:rPr lang="en-US" dirty="0"/>
              <a:t>“Dressed up in </a:t>
            </a:r>
            <a:r>
              <a:rPr lang="en-US" b="1" dirty="0"/>
              <a:t>white</a:t>
            </a:r>
            <a:r>
              <a:rPr lang="en-US" dirty="0"/>
              <a:t> flannels I went over to his lawn a little after seven and wandered around rather ill-at-ease among swirls and eddies of people I didn’t know” (46</a:t>
            </a:r>
            <a:r>
              <a:rPr lang="en-US" dirty="0" smtClean="0"/>
              <a:t>).</a:t>
            </a:r>
          </a:p>
          <a:p>
            <a:pPr lvl="1"/>
            <a:r>
              <a:rPr lang="en-US" dirty="0" smtClean="0"/>
              <a:t>This is Nicks first time going over to Gatsby’s. </a:t>
            </a:r>
          </a:p>
          <a:p>
            <a:pPr lvl="1"/>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p:cNvSpPr txBox="1"/>
          <p:nvPr/>
        </p:nvSpPr>
        <p:spPr>
          <a:xfrm>
            <a:off x="1066800" y="838200"/>
            <a:ext cx="6172200" cy="646331"/>
          </a:xfrm>
          <a:prstGeom prst="rect">
            <a:avLst/>
          </a:prstGeom>
          <a:noFill/>
        </p:spPr>
        <p:txBody>
          <a:bodyPr wrap="square" rtlCol="0">
            <a:spAutoFit/>
          </a:bodyPr>
          <a:lstStyle/>
          <a:p>
            <a:pPr algn="ctr"/>
            <a:r>
              <a:rPr lang="en-US" sz="3600" b="1" dirty="0" smtClean="0"/>
              <a:t>Green</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6858000" cy="646331"/>
          </a:xfrm>
          <a:prstGeom prst="rect">
            <a:avLst/>
          </a:prstGeom>
          <a:noFill/>
        </p:spPr>
        <p:txBody>
          <a:bodyPr wrap="square" rtlCol="0">
            <a:spAutoFit/>
          </a:bodyPr>
          <a:lstStyle/>
          <a:p>
            <a:pPr algn="ctr"/>
            <a:r>
              <a:rPr lang="en-US" sz="3600" b="1" dirty="0" smtClean="0"/>
              <a:t>Yellow</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838200"/>
            <a:ext cx="6858000" cy="646331"/>
          </a:xfrm>
          <a:prstGeom prst="rect">
            <a:avLst/>
          </a:prstGeom>
          <a:noFill/>
        </p:spPr>
        <p:txBody>
          <a:bodyPr wrap="square" rtlCol="0">
            <a:spAutoFit/>
          </a:bodyPr>
          <a:lstStyle/>
          <a:p>
            <a:pPr algn="ctr"/>
            <a:r>
              <a:rPr lang="en-US" sz="3600" b="1" dirty="0" smtClean="0">
                <a:solidFill>
                  <a:schemeClr val="bg1"/>
                </a:solidFill>
              </a:rPr>
              <a:t>Black</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TextBox 1"/>
          <p:cNvSpPr txBox="1"/>
          <p:nvPr/>
        </p:nvSpPr>
        <p:spPr>
          <a:xfrm>
            <a:off x="1752600" y="685800"/>
            <a:ext cx="6248400" cy="646331"/>
          </a:xfrm>
          <a:prstGeom prst="rect">
            <a:avLst/>
          </a:prstGeom>
          <a:noFill/>
        </p:spPr>
        <p:txBody>
          <a:bodyPr wrap="square" rtlCol="0">
            <a:spAutoFit/>
          </a:bodyPr>
          <a:lstStyle/>
          <a:p>
            <a:pPr algn="ctr"/>
            <a:r>
              <a:rPr lang="en-US" sz="3600" b="1" dirty="0" smtClean="0"/>
              <a:t>Gold</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38200" y="609600"/>
            <a:ext cx="7543800" cy="646331"/>
          </a:xfrm>
          <a:prstGeom prst="rect">
            <a:avLst/>
          </a:prstGeom>
          <a:noFill/>
        </p:spPr>
        <p:txBody>
          <a:bodyPr wrap="square" rtlCol="0">
            <a:spAutoFit/>
          </a:bodyPr>
          <a:lstStyle/>
          <a:p>
            <a:pPr algn="ctr"/>
            <a:r>
              <a:rPr lang="en-US" sz="3600" b="1" dirty="0" smtClean="0"/>
              <a:t>White</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dirty="0" smtClean="0"/>
              <a:t>Now let’s look at </a:t>
            </a:r>
            <a:r>
              <a:rPr lang="en-US" i="1" dirty="0" smtClean="0"/>
              <a:t>The Great Gatsby</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considering symbolism, think about the following</a:t>
            </a:r>
            <a:endParaRPr lang="en-US" dirty="0"/>
          </a:p>
        </p:txBody>
      </p:sp>
      <p:sp>
        <p:nvSpPr>
          <p:cNvPr id="3" name="Content Placeholder 2"/>
          <p:cNvSpPr>
            <a:spLocks noGrp="1"/>
          </p:cNvSpPr>
          <p:nvPr>
            <p:ph idx="1"/>
          </p:nvPr>
        </p:nvSpPr>
        <p:spPr/>
        <p:txBody>
          <a:bodyPr/>
          <a:lstStyle/>
          <a:p>
            <a:r>
              <a:rPr lang="en-US" dirty="0" smtClean="0"/>
              <a:t>Reoccurring symbols within different contexts</a:t>
            </a:r>
          </a:p>
          <a:p>
            <a:r>
              <a:rPr lang="en-US" dirty="0" smtClean="0"/>
              <a:t>Which characters are represented through the use of symbolism</a:t>
            </a:r>
          </a:p>
          <a:p>
            <a:r>
              <a:rPr lang="en-US" dirty="0" smtClean="0"/>
              <a:t>How symbolism is used to create mood, attitude, or implication</a:t>
            </a:r>
          </a:p>
          <a:p>
            <a:pPr lvl="1">
              <a:buNone/>
            </a:pPr>
            <a:r>
              <a:rPr lang="en-US" dirty="0" smtClean="0"/>
              <a:t>and lastly . . .</a:t>
            </a:r>
          </a:p>
          <a:p>
            <a:r>
              <a:rPr lang="en-US" dirty="0" smtClean="0"/>
              <a:t>How specific symbols effects the entire outlook of the novel.</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990</Words>
  <Application>Microsoft Office PowerPoint</Application>
  <PresentationFormat>On-screen Show (4:3)</PresentationFormat>
  <Paragraphs>80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Symbolic Colors in The Great Gatsby</vt:lpstr>
      <vt:lpstr>Slide 2</vt:lpstr>
      <vt:lpstr>Slide 3</vt:lpstr>
      <vt:lpstr>Slide 4</vt:lpstr>
      <vt:lpstr>Slide 5</vt:lpstr>
      <vt:lpstr>Slide 6</vt:lpstr>
      <vt:lpstr>Slide 7</vt:lpstr>
      <vt:lpstr>Now let’s look at The Great Gatsby</vt:lpstr>
      <vt:lpstr>When considering symbolism, think about the following</vt:lpstr>
      <vt:lpstr>What is the common interpretation of the color yellow?</vt:lpstr>
      <vt:lpstr>YELLOW</vt:lpstr>
      <vt:lpstr>Slide 12</vt:lpstr>
      <vt:lpstr>Slide 13</vt:lpstr>
      <vt:lpstr>Slide 14</vt:lpstr>
      <vt:lpstr>Slide 15</vt:lpstr>
      <vt:lpstr>Slide 16</vt:lpstr>
      <vt:lpstr>Slide 17</vt:lpstr>
      <vt:lpstr>What about Daisy?</vt:lpstr>
      <vt:lpstr>So what now?</vt:lpstr>
      <vt:lpstr>Slide 20</vt:lpstr>
      <vt:lpstr>Slide 21</vt:lpstr>
      <vt:lpstr>Now, let’s apply yellow to Nick more accurately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Bill</cp:lastModifiedBy>
  <cp:revision>22</cp:revision>
  <dcterms:created xsi:type="dcterms:W3CDTF">2012-10-09T22:26:55Z</dcterms:created>
  <dcterms:modified xsi:type="dcterms:W3CDTF">2012-10-10T04:00:31Z</dcterms:modified>
</cp:coreProperties>
</file>